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59" r:id="rId3"/>
    <p:sldId id="258" r:id="rId4"/>
    <p:sldId id="267" r:id="rId5"/>
    <p:sldId id="262" r:id="rId6"/>
    <p:sldId id="278" r:id="rId7"/>
    <p:sldId id="260" r:id="rId8"/>
  </p:sldIdLst>
  <p:sldSz cx="9144000" cy="5143500" type="screen16x9"/>
  <p:notesSz cx="6858000" cy="9144000"/>
  <p:embeddedFontLst>
    <p:embeddedFont>
      <p:font typeface="Chelsea Market" panose="020B0604020202020204" charset="0"/>
      <p:regular r:id="rId10"/>
    </p:embeddedFont>
    <p:embeddedFont>
      <p:font typeface="Nanum Gothic" panose="020B0604020202020204" charset="-127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C98367-2B1E-411C-8342-6AEFE8723263}">
  <a:tblStyle styleId="{DAC98367-2B1E-411C-8342-6AEFE87232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4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c88cf44919_0_2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c88cf44919_0_2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c88cf44919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c88cf44919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gc88cf44919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0" name="Google Shape;4110;gc88cf44919_0_1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c88cf44919_0_2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9" name="Google Shape;4239;gc88cf44919_0_2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0" name="Google Shape;4830;gc8cef71214_0_5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1" name="Google Shape;4831;gc8cef71214_0_5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c88cf44919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c88cf44919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2"/>
          <p:cNvSpPr txBox="1">
            <a:spLocks noGrp="1"/>
          </p:cNvSpPr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"/>
          <p:cNvSpPr txBox="1">
            <a:spLocks noGrp="1"/>
          </p:cNvSpPr>
          <p:nvPr>
            <p:ph type="subTitle" idx="1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"/>
          <p:cNvSpPr txBox="1">
            <a:spLocks noGrp="1"/>
          </p:cNvSpPr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73" name="Google Shape;1273;p9"/>
          <p:cNvSpPr txBox="1">
            <a:spLocks noGrp="1"/>
          </p:cNvSpPr>
          <p:nvPr>
            <p:ph type="subTitle" idx="1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4" name="Google Shape;1274;p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9"/>
          <p:cNvGrpSpPr/>
          <p:nvPr/>
        </p:nvGrpSpPr>
        <p:grpSpPr>
          <a:xfrm>
            <a:off x="62280" y="-20300"/>
            <a:ext cx="3622611" cy="4840624"/>
            <a:chOff x="62280" y="-20300"/>
            <a:chExt cx="3622611" cy="4840624"/>
          </a:xfrm>
        </p:grpSpPr>
        <p:grpSp>
          <p:nvGrpSpPr>
            <p:cNvPr id="1276" name="Google Shape;1276;p9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1277" name="Google Shape;1277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0" name="Google Shape;1280;p9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1281" name="Google Shape;1281;p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6" name="Google Shape;1286;p9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1287" name="Google Shape;1287;p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1" name="Google Shape;1291;p9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1292" name="Google Shape;1292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6" name="Google Shape;1296;p9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1297" name="Google Shape;1297;p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1" name="Google Shape;1301;p9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1302" name="Google Shape;1302;p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6" name="Google Shape;1306;p9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9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9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 rot="10800000" flipH="1">
              <a:off x="2113391" y="1842088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 rot="10800000" flipH="1">
              <a:off x="2456491" y="23856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 rot="10800000" flipH="1">
              <a:off x="2453916" y="2237100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 rot="10800000" flipH="1">
              <a:off x="1762866" y="26311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 rot="-8655191">
              <a:off x="2408444" y="313163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7" name="Google Shape;1317;p9"/>
            <p:cNvGrpSpPr/>
            <p:nvPr/>
          </p:nvGrpSpPr>
          <p:grpSpPr>
            <a:xfrm rot="10800000">
              <a:off x="2396706" y="3087854"/>
              <a:ext cx="69586" cy="73623"/>
              <a:chOff x="175149" y="495436"/>
              <a:chExt cx="69586" cy="73623"/>
            </a:xfrm>
          </p:grpSpPr>
          <p:sp>
            <p:nvSpPr>
              <p:cNvPr id="1318" name="Google Shape;1318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0" name="Google Shape;1320;p9"/>
            <p:cNvGrpSpPr/>
            <p:nvPr/>
          </p:nvGrpSpPr>
          <p:grpSpPr>
            <a:xfrm rot="10800000">
              <a:off x="2610683" y="1386854"/>
              <a:ext cx="35279" cy="33988"/>
              <a:chOff x="88792" y="761095"/>
              <a:chExt cx="35279" cy="33988"/>
            </a:xfrm>
          </p:grpSpPr>
          <p:sp>
            <p:nvSpPr>
              <p:cNvPr id="1321" name="Google Shape;1321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4" name="Google Shape;1324;p9"/>
            <p:cNvGrpSpPr/>
            <p:nvPr/>
          </p:nvGrpSpPr>
          <p:grpSpPr>
            <a:xfrm rot="-8655191">
              <a:off x="2507104" y="900579"/>
              <a:ext cx="55825" cy="44400"/>
              <a:chOff x="8347600" y="1441475"/>
              <a:chExt cx="55825" cy="44400"/>
            </a:xfrm>
          </p:grpSpPr>
          <p:sp>
            <p:nvSpPr>
              <p:cNvPr id="1325" name="Google Shape;1325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8" name="Google Shape;1328;p9"/>
            <p:cNvGrpSpPr/>
            <p:nvPr/>
          </p:nvGrpSpPr>
          <p:grpSpPr>
            <a:xfrm rot="-8655191">
              <a:off x="2088803" y="2769369"/>
              <a:ext cx="71099" cy="74199"/>
              <a:chOff x="8502650" y="1222725"/>
              <a:chExt cx="71100" cy="74200"/>
            </a:xfrm>
          </p:grpSpPr>
          <p:sp>
            <p:nvSpPr>
              <p:cNvPr id="1329" name="Google Shape;1329;p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3" name="Google Shape;1333;p9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 rot="-8655191">
              <a:off x="2021093" y="3175602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 rot="-8655191">
              <a:off x="1371798" y="3486730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 rot="10800000" flipH="1">
              <a:off x="961441" y="11906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 rot="10800000" flipH="1">
              <a:off x="1685916" y="35581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9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1342" name="Google Shape;1342;p9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6" name="Google Shape;1346;p9"/>
            <p:cNvSpPr/>
            <p:nvPr/>
          </p:nvSpPr>
          <p:spPr>
            <a:xfrm rot="5400000" flipH="1">
              <a:off x="231105" y="40159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9"/>
            <p:cNvGrpSpPr/>
            <p:nvPr/>
          </p:nvGrpSpPr>
          <p:grpSpPr>
            <a:xfrm rot="10800000" flipH="1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 rot="10800000" flipH="1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9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9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9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9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1359" name="Google Shape;1359;p9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9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9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4" name="Google Shape;1364;p9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1365" name="Google Shape;1365;p9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1" name="Google Shape;1371;p9"/>
            <p:cNvSpPr/>
            <p:nvPr/>
          </p:nvSpPr>
          <p:spPr>
            <a:xfrm rot="5400000" flipH="1">
              <a:off x="1736805" y="10770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9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1373" name="Google Shape;1373;p9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6" name="Google Shape;1376;p9"/>
            <p:cNvSpPr/>
            <p:nvPr/>
          </p:nvSpPr>
          <p:spPr>
            <a:xfrm rot="10800000" flipH="1">
              <a:off x="963491" y="3290200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 rot="10800000" flipH="1">
              <a:off x="3455979" y="6605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9" name="Google Shape;1379;p9"/>
            <p:cNvGrpSpPr/>
            <p:nvPr/>
          </p:nvGrpSpPr>
          <p:grpSpPr>
            <a:xfrm rot="10800000" flipH="1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1380" name="Google Shape;1380;p9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9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3" name="Google Shape;1383;p9"/>
            <p:cNvGrpSpPr/>
            <p:nvPr/>
          </p:nvGrpSpPr>
          <p:grpSpPr>
            <a:xfrm rot="10800000" flipH="1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1384" name="Google Shape;1384;p9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9"/>
            <p:cNvGrpSpPr/>
            <p:nvPr/>
          </p:nvGrpSpPr>
          <p:grpSpPr>
            <a:xfrm rot="10800000" flipH="1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1389" name="Google Shape;1389;p9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4" name="Google Shape;1394;p9"/>
            <p:cNvSpPr/>
            <p:nvPr/>
          </p:nvSpPr>
          <p:spPr>
            <a:xfrm rot="10800000" flipH="1">
              <a:off x="2628041" y="3378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5" name="Google Shape;1395;p9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1396" name="Google Shape;1396;p9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9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9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9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9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1401" name="Google Shape;1401;p9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" name="Google Shape;1404;p9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1405" name="Google Shape;1405;p9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1" name="Google Shape;1411;p9"/>
            <p:cNvSpPr/>
            <p:nvPr/>
          </p:nvSpPr>
          <p:spPr>
            <a:xfrm rot="10800000" flipH="1">
              <a:off x="2011716" y="6925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 rot="10800000" flipH="1">
              <a:off x="1784391" y="7429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 rot="10800000" flipH="1">
              <a:off x="2158866" y="6045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 rot="10800000" flipH="1">
              <a:off x="1251841" y="280938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5" name="Google Shape;1415;p9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1416" name="Google Shape;1416;p9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9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0" name="Google Shape;1420;p9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1421" name="Google Shape;1421;p9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6" name="Google Shape;1426;p9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 rot="3850221" flipH="1">
              <a:off x="352891" y="43171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8" name="Google Shape;1428;p9"/>
            <p:cNvGrpSpPr/>
            <p:nvPr/>
          </p:nvGrpSpPr>
          <p:grpSpPr>
            <a:xfrm rot="5994923" flipH="1">
              <a:off x="307267" y="4301837"/>
              <a:ext cx="69589" cy="73625"/>
              <a:chOff x="175149" y="495436"/>
              <a:chExt cx="69586" cy="73623"/>
            </a:xfrm>
          </p:grpSpPr>
          <p:sp>
            <p:nvSpPr>
              <p:cNvPr id="1429" name="Google Shape;1429;p9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9"/>
            <p:cNvGrpSpPr/>
            <p:nvPr/>
          </p:nvGrpSpPr>
          <p:grpSpPr>
            <a:xfrm rot="5994923" flipH="1">
              <a:off x="64418" y="4381289"/>
              <a:ext cx="35280" cy="33989"/>
              <a:chOff x="88792" y="761095"/>
              <a:chExt cx="35279" cy="33988"/>
            </a:xfrm>
          </p:grpSpPr>
          <p:sp>
            <p:nvSpPr>
              <p:cNvPr id="1432" name="Google Shape;1432;p9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 rot="3850221" flipH="1">
              <a:off x="552842" y="4420935"/>
              <a:ext cx="55825" cy="44400"/>
              <a:chOff x="8347600" y="1441475"/>
              <a:chExt cx="55825" cy="44400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9" name="Google Shape;1439;p9"/>
            <p:cNvSpPr/>
            <p:nvPr/>
          </p:nvSpPr>
          <p:spPr>
            <a:xfrm rot="3850221" flipH="1">
              <a:off x="339310" y="47919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 rot="3850221" flipH="1">
              <a:off x="615518" y="42052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 rot="3850221" flipH="1">
              <a:off x="501241" y="39024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 rot="3850221" flipH="1">
              <a:off x="1181841" y="17190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 rot="3850221" flipH="1">
              <a:off x="67138" y="47133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 rot="10800000" flipH="1">
              <a:off x="1251838" y="3964231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rot="10800000" flipH="1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rot="10800000" flipH="1">
                <a:off x="5846613" y="28196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rot="10800000" flipH="1">
                <a:off x="5607775" y="2885363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rot="10800000" flipH="1">
                <a:off x="3823113" y="477001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rot="10800000" flipH="1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" h="614" extrusionOk="0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879" extrusionOk="0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20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98" extrusionOk="0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rot="10800000" flipH="1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rot="10800000" flipH="1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rot="10800000" flipH="1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rot="10800000" flipH="1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rot="10800000" flipH="1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rot="10800000" flipH="1">
                <a:off x="3595513" y="489177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rot="10800000" flipH="1">
                <a:off x="4475138" y="4536813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rot="10800000" flipH="1">
                <a:off x="2969863" y="4974500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rot="10800000" flipH="1">
                <a:off x="4720213" y="3677425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rot="10800000" flipH="1">
                <a:off x="3350338" y="4815450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rot="10800000" flipH="1">
                <a:off x="4532363" y="395742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rot="10800000" flipH="1">
                <a:off x="4673825" y="460986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rot="10800000" flipH="1">
                <a:off x="3991675" y="4497050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rot="10800000" flipH="1">
                <a:off x="8455425" y="1345325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rot="10800000" flipH="1">
                <a:off x="8963363" y="824263"/>
                <a:ext cx="361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240" extrusionOk="0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rot="10800000" flipH="1">
                <a:off x="8759650" y="420150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rot="10800000" flipH="1">
                <a:off x="8407200" y="28605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rot="10800000" flipH="1">
                <a:off x="8264200" y="1492950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rot="10800000" flipH="1">
                <a:off x="8699813" y="106881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rot="10800000" flipH="1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rot="10800000" flipH="1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rot="10800000" flipH="1">
                <a:off x="8552075" y="7994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rot="10800000" flipH="1">
                <a:off x="8550175" y="799138"/>
                <a:ext cx="5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rot="10800000" flipH="1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rot="10800000" flipH="1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rot="10800000" flipH="1">
                <a:off x="8915538" y="2728450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rot="10800000" flipH="1">
                <a:off x="8884988" y="2353675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rot="10800000" flipH="1">
                <a:off x="6071213" y="1628938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58" extrusionOk="0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892" extrusionOk="0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88" extrusionOk="0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181" extrusionOk="0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rot="10800000" flipH="1">
                <a:off x="6446675" y="1583350"/>
                <a:ext cx="252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36" extrusionOk="0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rot="10800000" flipH="1">
                <a:off x="8346375" y="1373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rot="10800000" flipH="1">
                <a:off x="8352650" y="14501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rot="10800000" flipH="1">
                <a:off x="8327225" y="12968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rot="10800000" flipH="1">
                <a:off x="8345825" y="13843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rot="10800000" flipH="1">
                <a:off x="8354300" y="15593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rot="10800000" flipH="1">
                <a:off x="8334075" y="13571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rot="10800000" flipH="1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1" h="5091" extrusionOk="0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1920" extrusionOk="0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5" h="2431" extrusionOk="0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rot="10800000" flipH="1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12" extrusionOk="0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2294" extrusionOk="0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963" extrusionOk="0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rot="10800000" flipH="1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rot="10800000" flipH="1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rot="10800000" flipH="1">
                <a:off x="6774638" y="1647188"/>
                <a:ext cx="15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26" extrusionOk="0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rot="10800000" flipH="1">
                <a:off x="8531750" y="962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rot="10800000" flipH="1">
                <a:off x="8529175" y="-52362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rot="10800000" flipH="1">
                <a:off x="7439713" y="678413"/>
                <a:ext cx="5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9" h="7022" extrusionOk="0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788" extrusionOk="0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621" extrusionOk="0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1420" extrusionOk="0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1377" extrusionOk="0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007" extrusionOk="0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2" extrusionOk="0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" h="1237" extrusionOk="0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3" extrusionOk="0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8" extrusionOk="0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818" extrusionOk="0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143" extrusionOk="0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2337" extrusionOk="0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56" extrusionOk="0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8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657" extrusionOk="0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rot="10800000" flipH="1">
                <a:off x="6823388" y="1033113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rot="10800000" flipH="1">
                <a:off x="6748463" y="1312113"/>
                <a:ext cx="338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55" extrusionOk="0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rot="10800000" flipH="1">
                <a:off x="6258838" y="1389613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rot="10800000" flipH="1">
                <a:off x="6970538" y="945163"/>
                <a:ext cx="83200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810" extrusionOk="0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rot="10800000" flipH="1">
                <a:off x="6492138" y="273313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rot="10800000" flipH="1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3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1" h="3717" extrusionOk="0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1844" extrusionOk="0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34" extrusionOk="0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243" extrusionOk="0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21" extrusionOk="0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1182" extrusionOk="0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991" extrusionOk="0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rot="10800000" flipH="1">
                <a:off x="7024913" y="395388"/>
                <a:ext cx="3200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71" extrusionOk="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7" name="Google Shape;18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3"/>
          <p:cNvSpPr txBox="1">
            <a:spLocks noGrp="1"/>
          </p:cNvSpPr>
          <p:nvPr>
            <p:ph type="subTitle" idx="1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89" name="Google Shape;1889;p13"/>
          <p:cNvSpPr txBox="1">
            <a:spLocks noGrp="1"/>
          </p:cNvSpPr>
          <p:nvPr>
            <p:ph type="subTitle" idx="2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3"/>
          <p:cNvSpPr txBox="1">
            <a:spLocks noGrp="1"/>
          </p:cNvSpPr>
          <p:nvPr>
            <p:ph type="subTitle" idx="3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1" name="Google Shape;1891;p13"/>
          <p:cNvSpPr txBox="1">
            <a:spLocks noGrp="1"/>
          </p:cNvSpPr>
          <p:nvPr>
            <p:ph type="subTitle" idx="4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3"/>
          <p:cNvSpPr txBox="1">
            <a:spLocks noGrp="1"/>
          </p:cNvSpPr>
          <p:nvPr>
            <p:ph type="subTitle" idx="5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3" name="Google Shape;1893;p13"/>
          <p:cNvSpPr txBox="1">
            <a:spLocks noGrp="1"/>
          </p:cNvSpPr>
          <p:nvPr>
            <p:ph type="subTitle" idx="6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3"/>
          <p:cNvSpPr txBox="1">
            <a:spLocks noGrp="1"/>
          </p:cNvSpPr>
          <p:nvPr>
            <p:ph type="subTitle" idx="7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5" name="Google Shape;1895;p13"/>
          <p:cNvSpPr txBox="1">
            <a:spLocks noGrp="1"/>
          </p:cNvSpPr>
          <p:nvPr>
            <p:ph type="subTitle" idx="8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rot="10800000" flipH="1">
              <a:off x="2592307" y="18299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rot="10800000" flipH="1">
              <a:off x="857907" y="2257938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rot="10800000" flipH="1">
              <a:off x="1248957" y="22344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rot="10800000" flipH="1">
              <a:off x="1155182" y="2771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rot="10800000" flipH="1">
              <a:off x="1153282" y="2771025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rot="10800000" flipH="1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rot="10800000" flipH="1">
              <a:off x="797082" y="2109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rot="10800000" flipH="1">
              <a:off x="803357" y="2116900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rot="10800000" flipH="1">
              <a:off x="777932" y="21015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rot="10800000" flipH="1">
              <a:off x="796532" y="211032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rot="10800000" flipH="1">
              <a:off x="805007" y="2127825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rot="10800000" flipH="1">
              <a:off x="784782" y="2107600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rot="10800000" flipH="1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rot="10800000" flipH="1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rot="10800000" flipH="1">
              <a:off x="982457" y="206810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rot="10800000" flipH="1">
              <a:off x="979882" y="1919525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rot="4064466" flipH="1">
              <a:off x="1961267" y="323722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rot="4064466" flipH="1">
              <a:off x="1935221" y="3223150"/>
              <a:ext cx="30126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rot="4064466" flipH="1">
              <a:off x="1706346" y="2897924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rot="4064466" flipH="1">
              <a:off x="2344699" y="2768219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rot="4064466" flipH="1">
              <a:off x="524533" y="1533961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rot="4064466" flipH="1">
              <a:off x="2230325" y="3226700"/>
              <a:ext cx="32001" cy="26776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rot="4064466" flipH="1">
              <a:off x="2899031" y="3178552"/>
              <a:ext cx="25201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rot="4064466" flipH="1">
              <a:off x="3181978" y="3134717"/>
              <a:ext cx="33876" cy="26376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rot="4064466" flipH="1">
              <a:off x="3444745" y="357112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rot="4064466" flipH="1">
              <a:off x="2645164" y="2973454"/>
              <a:ext cx="83202" cy="70251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rot="4064466" flipH="1">
              <a:off x="2037175" y="2674650"/>
              <a:ext cx="75576" cy="63751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rot="9237154" flipH="1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rot="9237154" flipH="1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8" name="Google Shape;2088;p14"/>
          <p:cNvSpPr txBox="1">
            <a:spLocks noGrp="1"/>
          </p:cNvSpPr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9" name="Google Shape;2089;p14"/>
          <p:cNvSpPr txBox="1">
            <a:spLocks noGrp="1"/>
          </p:cNvSpPr>
          <p:nvPr>
            <p:ph type="subTitle" idx="1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>
            <a:spLocks noGrp="1"/>
          </p:cNvSpPr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93" name="Google Shape;2093;p15"/>
          <p:cNvSpPr txBox="1">
            <a:spLocks noGrp="1"/>
          </p:cNvSpPr>
          <p:nvPr>
            <p:ph type="subTitle" idx="1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avLst/>
            <a:gdLst/>
            <a:ahLst/>
            <a:cxnLst/>
            <a:rect l="l" t="t" r="r" b="b"/>
            <a:pathLst>
              <a:path w="1087" h="899" extrusionOk="0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15"/>
          <p:cNvSpPr/>
          <p:nvPr/>
        </p:nvSpPr>
        <p:spPr>
          <a:xfrm rot="10800000" flipH="1">
            <a:off x="86825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5"/>
          <p:cNvSpPr/>
          <p:nvPr/>
        </p:nvSpPr>
        <p:spPr>
          <a:xfrm rot="10800000" flipH="1">
            <a:off x="9025613" y="47759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5"/>
          <p:cNvSpPr/>
          <p:nvPr/>
        </p:nvSpPr>
        <p:spPr>
          <a:xfrm rot="10800000" flipH="1">
            <a:off x="8946838" y="45511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5"/>
          <p:cNvSpPr/>
          <p:nvPr/>
        </p:nvSpPr>
        <p:spPr>
          <a:xfrm rot="10800000" flipH="1">
            <a:off x="7493788" y="3345000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rot="10800000" flipH="1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rot="10800000" flipH="1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rot="10800000" flipH="1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rot="10800000" flipH="1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rot="10800000" flipH="1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rot="10800000" flipH="1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rot="10800000" flipH="1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rot="10800000" flipH="1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rot="10800000" flipH="1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rot="10800000" flipH="1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5"/>
            <p:cNvSpPr/>
            <p:nvPr/>
          </p:nvSpPr>
          <p:spPr>
            <a:xfrm rot="10800000" flipH="1">
              <a:off x="335525" y="3203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5" r:id="rId7"/>
    <p:sldLayoutId id="2147483667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33"/>
          <p:cNvSpPr txBox="1">
            <a:spLocks noGrp="1"/>
          </p:cNvSpPr>
          <p:nvPr>
            <p:ph type="ctrTitle"/>
          </p:nvPr>
        </p:nvSpPr>
        <p:spPr>
          <a:xfrm>
            <a:off x="778138" y="522406"/>
            <a:ext cx="51099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dk1"/>
                </a:solidFill>
              </a:rPr>
              <a:t>Innovative VR sandbox game:</a:t>
            </a:r>
            <a:r>
              <a:rPr lang="en" sz="4900" dirty="0" smtClean="0"/>
              <a:t> </a:t>
            </a:r>
            <a:r>
              <a:rPr lang="en" sz="6000" dirty="0"/>
              <a:t/>
            </a:r>
            <a:br>
              <a:rPr lang="en" sz="6000" dirty="0"/>
            </a:br>
            <a:r>
              <a:rPr lang="en" sz="6000" dirty="0" smtClean="0"/>
              <a:t>GraviCraft</a:t>
            </a:r>
            <a:endParaRPr sz="7300" dirty="0">
              <a:solidFill>
                <a:schemeClr val="accent1"/>
              </a:solidFill>
            </a:endParaRPr>
          </a:p>
        </p:txBody>
      </p:sp>
      <p:sp>
        <p:nvSpPr>
          <p:cNvPr id="4090" name="Google Shape;4090;p33"/>
          <p:cNvSpPr/>
          <p:nvPr/>
        </p:nvSpPr>
        <p:spPr>
          <a:xfrm>
            <a:off x="778138" y="2823662"/>
            <a:ext cx="342669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1" name="Google Shape;4091;p33"/>
          <p:cNvPicPr preferRelativeResize="0"/>
          <p:nvPr/>
        </p:nvPicPr>
        <p:blipFill rotWithShape="1">
          <a:blip r:embed="rId3">
            <a:alphaModFix/>
          </a:blip>
          <a:srcRect l="20231" t="19743" r="20231" b="19749"/>
          <a:stretch/>
        </p:blipFill>
        <p:spPr>
          <a:xfrm>
            <a:off x="6191366" y="3557898"/>
            <a:ext cx="1395478" cy="1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33"/>
          <p:cNvPicPr preferRelativeResize="0"/>
          <p:nvPr/>
        </p:nvPicPr>
        <p:blipFill rotWithShape="1">
          <a:blip r:embed="rId4">
            <a:alphaModFix/>
          </a:blip>
          <a:srcRect l="9382" t="27117" r="9382" b="27113"/>
          <a:stretch/>
        </p:blipFill>
        <p:spPr>
          <a:xfrm>
            <a:off x="6629399" y="1437930"/>
            <a:ext cx="2514601" cy="1345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93" name="Google Shape;4093;p33"/>
          <p:cNvSpPr txBox="1">
            <a:spLocks noGrp="1"/>
          </p:cNvSpPr>
          <p:nvPr>
            <p:ph type="subTitle" idx="1"/>
          </p:nvPr>
        </p:nvSpPr>
        <p:spPr>
          <a:xfrm>
            <a:off x="778138" y="3054043"/>
            <a:ext cx="6885132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Galactic Games: Fun in a Microgravity Environment</a:t>
            </a:r>
          </a:p>
          <a:p>
            <a:r>
              <a:rPr lang="en-US" dirty="0"/>
              <a:t>Kazakhstan, </a:t>
            </a:r>
            <a:r>
              <a:rPr lang="en-US" dirty="0" err="1"/>
              <a:t>Petropavl</a:t>
            </a:r>
            <a:r>
              <a:rPr lang="en-US" dirty="0"/>
              <a:t> </a:t>
            </a:r>
            <a:r>
              <a:rPr lang="en-US" dirty="0" smtClean="0"/>
              <a:t>2024</a:t>
            </a:r>
          </a:p>
          <a:p>
            <a:r>
              <a:rPr lang="en-US" dirty="0" smtClean="0"/>
              <a:t>By </a:t>
            </a:r>
            <a:r>
              <a:rPr lang="ru-RU" dirty="0" err="1" smtClean="0"/>
              <a:t>АнаНАСА</a:t>
            </a:r>
            <a:endParaRPr lang="en-US" dirty="0"/>
          </a:p>
        </p:txBody>
      </p:sp>
      <p:sp>
        <p:nvSpPr>
          <p:cNvPr id="4094" name="Google Shape;4094;p33"/>
          <p:cNvSpPr/>
          <p:nvPr/>
        </p:nvSpPr>
        <p:spPr>
          <a:xfrm>
            <a:off x="3599325" y="514346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5" name="Google Shape;4095;p33"/>
          <p:cNvGrpSpPr/>
          <p:nvPr/>
        </p:nvGrpSpPr>
        <p:grpSpPr>
          <a:xfrm>
            <a:off x="6132803" y="2276648"/>
            <a:ext cx="251830" cy="268768"/>
            <a:chOff x="4181475" y="2388800"/>
            <a:chExt cx="158783" cy="169463"/>
          </a:xfrm>
        </p:grpSpPr>
        <p:sp>
          <p:nvSpPr>
            <p:cNvPr id="4096" name="Google Shape;4096;p33"/>
            <p:cNvSpPr/>
            <p:nvPr/>
          </p:nvSpPr>
          <p:spPr>
            <a:xfrm>
              <a:off x="4298408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3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PROBLEMS</a:t>
            </a:r>
            <a:r>
              <a:rPr lang="en" dirty="0" smtClean="0"/>
              <a:t> OF BEING IN SPACE</a:t>
            </a:r>
            <a:endParaRPr dirty="0"/>
          </a:p>
        </p:txBody>
      </p:sp>
      <p:sp>
        <p:nvSpPr>
          <p:cNvPr id="4124" name="Google Shape;4124;p36"/>
          <p:cNvSpPr/>
          <p:nvPr/>
        </p:nvSpPr>
        <p:spPr>
          <a:xfrm>
            <a:off x="764350" y="972750"/>
            <a:ext cx="36576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5" name="Google Shape;4125;p36"/>
          <p:cNvPicPr preferRelativeResize="0"/>
          <p:nvPr/>
        </p:nvPicPr>
        <p:blipFill rotWithShape="1">
          <a:blip r:embed="rId3">
            <a:alphaModFix/>
          </a:blip>
          <a:srcRect l="25187" t="26669" r="25192" b="26673"/>
          <a:stretch/>
        </p:blipFill>
        <p:spPr>
          <a:xfrm>
            <a:off x="7426800" y="484175"/>
            <a:ext cx="1139000" cy="10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p36"/>
          <p:cNvSpPr txBox="1">
            <a:spLocks noGrp="1"/>
          </p:cNvSpPr>
          <p:nvPr>
            <p:ph type="subTitle" idx="1"/>
          </p:nvPr>
        </p:nvSpPr>
        <p:spPr>
          <a:xfrm>
            <a:off x="1375777" y="1789550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Health Issues</a:t>
            </a:r>
            <a:endParaRPr dirty="0"/>
          </a:p>
        </p:txBody>
      </p:sp>
      <p:sp>
        <p:nvSpPr>
          <p:cNvPr id="4127" name="Google Shape;4127;p36"/>
          <p:cNvSpPr txBox="1">
            <a:spLocks noGrp="1"/>
          </p:cNvSpPr>
          <p:nvPr>
            <p:ph type="subTitle" idx="2"/>
          </p:nvPr>
        </p:nvSpPr>
        <p:spPr>
          <a:xfrm>
            <a:off x="1375777" y="2284324"/>
            <a:ext cx="3623090" cy="589699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During spaceflight, weight-bearing bones lose about 1% to 1.5% of mineral density per month, and astronauts lose muscle mass more rapidly than on Earth.</a:t>
            </a:r>
            <a:endParaRPr dirty="0"/>
          </a:p>
        </p:txBody>
      </p:sp>
      <p:sp>
        <p:nvSpPr>
          <p:cNvPr id="4128" name="Google Shape;4128;p36"/>
          <p:cNvSpPr txBox="1">
            <a:spLocks noGrp="1"/>
          </p:cNvSpPr>
          <p:nvPr>
            <p:ph type="subTitle" idx="3"/>
          </p:nvPr>
        </p:nvSpPr>
        <p:spPr>
          <a:xfrm>
            <a:off x="6270498" y="1771823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Psychological Concern</a:t>
            </a:r>
            <a:endParaRPr dirty="0"/>
          </a:p>
        </p:txBody>
      </p:sp>
      <p:sp>
        <p:nvSpPr>
          <p:cNvPr id="4129" name="Google Shape;4129;p36"/>
          <p:cNvSpPr txBox="1">
            <a:spLocks noGrp="1"/>
          </p:cNvSpPr>
          <p:nvPr>
            <p:ph type="subTitle" idx="4"/>
          </p:nvPr>
        </p:nvSpPr>
        <p:spPr>
          <a:xfrm>
            <a:off x="6270498" y="2321023"/>
            <a:ext cx="2751020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Astronauts may experience </a:t>
            </a:r>
            <a:r>
              <a:rPr lang="en-US" dirty="0" smtClean="0"/>
              <a:t>loneliness </a:t>
            </a:r>
            <a:r>
              <a:rPr lang="en-US" dirty="0"/>
              <a:t>from prolonged isolation and stress from being far from home.</a:t>
            </a:r>
            <a:endParaRPr dirty="0"/>
          </a:p>
        </p:txBody>
      </p:sp>
      <p:sp>
        <p:nvSpPr>
          <p:cNvPr id="4130" name="Google Shape;4130;p36"/>
          <p:cNvSpPr txBox="1">
            <a:spLocks noGrp="1"/>
          </p:cNvSpPr>
          <p:nvPr>
            <p:ph type="subTitle" idx="5"/>
          </p:nvPr>
        </p:nvSpPr>
        <p:spPr>
          <a:xfrm>
            <a:off x="1451826" y="3208223"/>
            <a:ext cx="3814669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/>
            <a:r>
              <a:rPr lang="en-US" dirty="0"/>
              <a:t>Reentry </a:t>
            </a:r>
            <a:r>
              <a:rPr lang="en-US" dirty="0" smtClean="0"/>
              <a:t>Disorientation </a:t>
            </a:r>
            <a:endParaRPr dirty="0"/>
          </a:p>
        </p:txBody>
      </p:sp>
      <p:sp>
        <p:nvSpPr>
          <p:cNvPr id="4131" name="Google Shape;4131;p36"/>
          <p:cNvSpPr txBox="1">
            <a:spLocks noGrp="1"/>
          </p:cNvSpPr>
          <p:nvPr>
            <p:ph type="subTitle" idx="6"/>
          </p:nvPr>
        </p:nvSpPr>
        <p:spPr>
          <a:xfrm>
            <a:off x="1451826" y="3671310"/>
            <a:ext cx="3160465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Reentry poses difficulties due to reduced gravitational cues, affecting balance and coordination.</a:t>
            </a:r>
            <a:endParaRPr dirty="0"/>
          </a:p>
        </p:txBody>
      </p:sp>
      <p:sp>
        <p:nvSpPr>
          <p:cNvPr id="4132" name="Google Shape;4132;p36"/>
          <p:cNvSpPr txBox="1">
            <a:spLocks noGrp="1"/>
          </p:cNvSpPr>
          <p:nvPr>
            <p:ph type="subTitle" idx="7"/>
          </p:nvPr>
        </p:nvSpPr>
        <p:spPr>
          <a:xfrm>
            <a:off x="6306867" y="3208223"/>
            <a:ext cx="2434800" cy="39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Area limitations</a:t>
            </a:r>
            <a:endParaRPr dirty="0"/>
          </a:p>
        </p:txBody>
      </p:sp>
      <p:sp>
        <p:nvSpPr>
          <p:cNvPr id="4133" name="Google Shape;4133;p36"/>
          <p:cNvSpPr txBox="1">
            <a:spLocks noGrp="1"/>
          </p:cNvSpPr>
          <p:nvPr>
            <p:ph type="subTitle" idx="8"/>
          </p:nvPr>
        </p:nvSpPr>
        <p:spPr>
          <a:xfrm>
            <a:off x="6270498" y="3816135"/>
            <a:ext cx="2714627" cy="667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Confined spaces in spacecraft can trigger claustrophobia and restrict physical activities, leading to increased stress and discomfort for astronauts.</a:t>
            </a:r>
            <a:endParaRPr dirty="0"/>
          </a:p>
        </p:txBody>
      </p:sp>
      <p:sp>
        <p:nvSpPr>
          <p:cNvPr id="4134" name="Google Shape;4134;p36"/>
          <p:cNvSpPr txBox="1">
            <a:spLocks noGrp="1"/>
          </p:cNvSpPr>
          <p:nvPr>
            <p:ph type="title" idx="9"/>
          </p:nvPr>
        </p:nvSpPr>
        <p:spPr>
          <a:xfrm>
            <a:off x="143977" y="1878198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35" name="Google Shape;4135;p36"/>
          <p:cNvSpPr txBox="1">
            <a:spLocks noGrp="1"/>
          </p:cNvSpPr>
          <p:nvPr>
            <p:ph type="title" idx="13"/>
          </p:nvPr>
        </p:nvSpPr>
        <p:spPr>
          <a:xfrm>
            <a:off x="143977" y="3236798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36" name="Google Shape;4136;p36"/>
          <p:cNvSpPr txBox="1">
            <a:spLocks noGrp="1"/>
          </p:cNvSpPr>
          <p:nvPr>
            <p:ph type="title" idx="14"/>
          </p:nvPr>
        </p:nvSpPr>
        <p:spPr>
          <a:xfrm>
            <a:off x="4998867" y="1878198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37" name="Google Shape;4137;p36"/>
          <p:cNvSpPr txBox="1">
            <a:spLocks noGrp="1"/>
          </p:cNvSpPr>
          <p:nvPr>
            <p:ph type="title" idx="15"/>
          </p:nvPr>
        </p:nvSpPr>
        <p:spPr>
          <a:xfrm>
            <a:off x="4998867" y="3236798"/>
            <a:ext cx="1231800" cy="919200"/>
          </a:xfrm>
          <a:prstGeom prst="rect">
            <a:avLst/>
          </a:prstGeom>
        </p:spPr>
        <p:txBody>
          <a:bodyPr spcFirstLastPara="1" wrap="square" lIns="0" tIns="91425" rIns="900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138" name="Google Shape;4138;p36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39" name="Google Shape;4139;p3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p35"/>
          <p:cNvSpPr txBox="1">
            <a:spLocks noGrp="1"/>
          </p:cNvSpPr>
          <p:nvPr>
            <p:ph type="ctrTitle"/>
          </p:nvPr>
        </p:nvSpPr>
        <p:spPr>
          <a:xfrm flipH="1">
            <a:off x="-32663" y="-85651"/>
            <a:ext cx="8632163" cy="14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solidFill>
                  <a:schemeClr val="dk1"/>
                </a:solidFill>
              </a:rPr>
              <a:t>Our Solution</a:t>
            </a:r>
            <a:endParaRPr sz="7200" dirty="0">
              <a:solidFill>
                <a:schemeClr val="dk1"/>
              </a:solidFill>
            </a:endParaRPr>
          </a:p>
        </p:txBody>
      </p:sp>
      <p:sp>
        <p:nvSpPr>
          <p:cNvPr id="4113" name="Google Shape;4113;p35"/>
          <p:cNvSpPr/>
          <p:nvPr/>
        </p:nvSpPr>
        <p:spPr>
          <a:xfrm>
            <a:off x="4034964" y="1243574"/>
            <a:ext cx="425224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4" name="Google Shape;4114;p35"/>
          <p:cNvPicPr preferRelativeResize="0"/>
          <p:nvPr/>
        </p:nvPicPr>
        <p:blipFill rotWithShape="1">
          <a:blip r:embed="rId3">
            <a:alphaModFix/>
          </a:blip>
          <a:srcRect l="18864" t="15015" r="18857" b="15015"/>
          <a:stretch/>
        </p:blipFill>
        <p:spPr>
          <a:xfrm rot="-637086" flipH="1">
            <a:off x="189269" y="-94125"/>
            <a:ext cx="2475900" cy="26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5" name="Google Shape;4115;p35"/>
          <p:cNvSpPr txBox="1">
            <a:spLocks noGrp="1"/>
          </p:cNvSpPr>
          <p:nvPr>
            <p:ph type="subTitle" idx="1"/>
          </p:nvPr>
        </p:nvSpPr>
        <p:spPr>
          <a:xfrm flipH="1">
            <a:off x="3731727" y="1640625"/>
            <a:ext cx="4858721" cy="245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Introducing a solution designed to enhance astronaut well-being in microgravity: a compact exercise platform integrated with a VR sandbox game. Our platform simulates Earth's gravity, allowing astronauts to perform physical exercises using </a:t>
            </a:r>
            <a:r>
              <a:rPr lang="en-US" dirty="0" smtClean="0"/>
              <a:t>spring-loaded equipment. These </a:t>
            </a:r>
            <a:r>
              <a:rPr lang="en-US" dirty="0"/>
              <a:t>movements are mirrored in the VR game, creating an immersive and engaging experience.</a:t>
            </a:r>
            <a:endParaRPr dirty="0"/>
          </a:p>
        </p:txBody>
      </p:sp>
      <p:grpSp>
        <p:nvGrpSpPr>
          <p:cNvPr id="4116" name="Google Shape;4116;p35"/>
          <p:cNvGrpSpPr/>
          <p:nvPr/>
        </p:nvGrpSpPr>
        <p:grpSpPr>
          <a:xfrm flipH="1">
            <a:off x="8230050" y="1381563"/>
            <a:ext cx="176800" cy="169463"/>
            <a:chOff x="676275" y="560000"/>
            <a:chExt cx="176800" cy="169463"/>
          </a:xfrm>
        </p:grpSpPr>
        <p:sp>
          <p:nvSpPr>
            <p:cNvPr id="4117" name="Google Shape;4117;p3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323" y="2286000"/>
            <a:ext cx="3214676" cy="3214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ADVANTAGES </a:t>
            </a:r>
            <a:r>
              <a:rPr lang="en" dirty="0" smtClean="0">
                <a:solidFill>
                  <a:schemeClr val="dk1"/>
                </a:solidFill>
              </a:rPr>
              <a:t>OF GRAVICRAFT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325" name="Google Shape;4325;p44"/>
          <p:cNvSpPr txBox="1">
            <a:spLocks noGrp="1"/>
          </p:cNvSpPr>
          <p:nvPr>
            <p:ph type="subTitle" idx="1"/>
          </p:nvPr>
        </p:nvSpPr>
        <p:spPr>
          <a:xfrm>
            <a:off x="469616" y="136519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Entertainment and Stress Relief</a:t>
            </a:r>
            <a:endParaRPr dirty="0"/>
          </a:p>
        </p:txBody>
      </p:sp>
      <p:sp>
        <p:nvSpPr>
          <p:cNvPr id="4326" name="Google Shape;4326;p44"/>
          <p:cNvSpPr txBox="1">
            <a:spLocks noGrp="1"/>
          </p:cNvSpPr>
          <p:nvPr>
            <p:ph type="subTitle" idx="2"/>
          </p:nvPr>
        </p:nvSpPr>
        <p:spPr>
          <a:xfrm>
            <a:off x="469628" y="1976029"/>
            <a:ext cx="2747813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The VR game entertains astronauts, reducing stress and offering a mental escape from the routine of space life.</a:t>
            </a:r>
            <a:endParaRPr dirty="0"/>
          </a:p>
        </p:txBody>
      </p:sp>
      <p:sp>
        <p:nvSpPr>
          <p:cNvPr id="4327" name="Google Shape;4327;p44"/>
          <p:cNvSpPr txBox="1">
            <a:spLocks noGrp="1"/>
          </p:cNvSpPr>
          <p:nvPr>
            <p:ph type="subTitle" idx="3"/>
          </p:nvPr>
        </p:nvSpPr>
        <p:spPr>
          <a:xfrm>
            <a:off x="3217441" y="136089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Physical Fitness in Microgravity</a:t>
            </a:r>
            <a:endParaRPr dirty="0"/>
          </a:p>
        </p:txBody>
      </p:sp>
      <p:sp>
        <p:nvSpPr>
          <p:cNvPr id="4328" name="Google Shape;4328;p44"/>
          <p:cNvSpPr txBox="1">
            <a:spLocks noGrp="1"/>
          </p:cNvSpPr>
          <p:nvPr>
            <p:ph type="subTitle" idx="4"/>
          </p:nvPr>
        </p:nvSpPr>
        <p:spPr>
          <a:xfrm>
            <a:off x="3217441" y="2087810"/>
            <a:ext cx="2902119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The platform supports physical exercise, maintaining astronauts' muscle mass and fitness through engaging, realistic movements in microgravity.</a:t>
            </a:r>
            <a:endParaRPr dirty="0"/>
          </a:p>
        </p:txBody>
      </p:sp>
      <p:sp>
        <p:nvSpPr>
          <p:cNvPr id="4329" name="Google Shape;4329;p44"/>
          <p:cNvSpPr txBox="1">
            <a:spLocks noGrp="1"/>
          </p:cNvSpPr>
          <p:nvPr>
            <p:ph type="subTitle" idx="5"/>
          </p:nvPr>
        </p:nvSpPr>
        <p:spPr>
          <a:xfrm>
            <a:off x="6161271" y="136089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Illusion of Open Space</a:t>
            </a:r>
            <a:endParaRPr dirty="0"/>
          </a:p>
        </p:txBody>
      </p:sp>
      <p:sp>
        <p:nvSpPr>
          <p:cNvPr id="4330" name="Google Shape;4330;p44"/>
          <p:cNvSpPr txBox="1">
            <a:spLocks noGrp="1"/>
          </p:cNvSpPr>
          <p:nvPr>
            <p:ph type="subTitle" idx="6"/>
          </p:nvPr>
        </p:nvSpPr>
        <p:spPr>
          <a:xfrm>
            <a:off x="6161247" y="2082710"/>
            <a:ext cx="2786812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The VR world creates a sense of vast space, alleviating astronauts' claustrophobia from the confined environment of space stations.</a:t>
            </a:r>
            <a:endParaRPr dirty="0"/>
          </a:p>
        </p:txBody>
      </p:sp>
      <p:sp>
        <p:nvSpPr>
          <p:cNvPr id="4331" name="Google Shape;4331;p44"/>
          <p:cNvSpPr txBox="1">
            <a:spLocks noGrp="1"/>
          </p:cNvSpPr>
          <p:nvPr>
            <p:ph type="subTitle" idx="7"/>
          </p:nvPr>
        </p:nvSpPr>
        <p:spPr>
          <a:xfrm>
            <a:off x="469616" y="3105029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Teamwork and Cooperation</a:t>
            </a:r>
            <a:endParaRPr dirty="0"/>
          </a:p>
        </p:txBody>
      </p:sp>
      <p:sp>
        <p:nvSpPr>
          <p:cNvPr id="4332" name="Google Shape;4332;p44"/>
          <p:cNvSpPr txBox="1">
            <a:spLocks noGrp="1"/>
          </p:cNvSpPr>
          <p:nvPr>
            <p:ph type="subTitle" idx="8"/>
          </p:nvPr>
        </p:nvSpPr>
        <p:spPr>
          <a:xfrm>
            <a:off x="469616" y="3789488"/>
            <a:ext cx="2839641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Multiplayer gameplay encourages cooperation and camaraderie, fostering social connections and teamwork among the crew members.</a:t>
            </a:r>
            <a:endParaRPr dirty="0"/>
          </a:p>
        </p:txBody>
      </p:sp>
      <p:sp>
        <p:nvSpPr>
          <p:cNvPr id="4333" name="Google Shape;4333;p44"/>
          <p:cNvSpPr txBox="1">
            <a:spLocks noGrp="1"/>
          </p:cNvSpPr>
          <p:nvPr>
            <p:ph type="subTitle" idx="9"/>
          </p:nvPr>
        </p:nvSpPr>
        <p:spPr>
          <a:xfrm>
            <a:off x="3217440" y="3105029"/>
            <a:ext cx="2628175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Earth Simulation and Gravity Training</a:t>
            </a:r>
            <a:endParaRPr dirty="0"/>
          </a:p>
        </p:txBody>
      </p:sp>
      <p:sp>
        <p:nvSpPr>
          <p:cNvPr id="4334" name="Google Shape;4334;p44"/>
          <p:cNvSpPr txBox="1">
            <a:spLocks noGrp="1"/>
          </p:cNvSpPr>
          <p:nvPr>
            <p:ph type="subTitle" idx="13"/>
          </p:nvPr>
        </p:nvSpPr>
        <p:spPr>
          <a:xfrm>
            <a:off x="3217477" y="3677707"/>
            <a:ext cx="29438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The platform simulates Earth’s gravity, helping astronauts adapt to future re-entry by avoiding the negative effects of microgravity.</a:t>
            </a:r>
            <a:endParaRPr dirty="0"/>
          </a:p>
        </p:txBody>
      </p:sp>
      <p:sp>
        <p:nvSpPr>
          <p:cNvPr id="4335" name="Google Shape;4335;p44"/>
          <p:cNvSpPr txBox="1">
            <a:spLocks noGrp="1"/>
          </p:cNvSpPr>
          <p:nvPr>
            <p:ph type="subTitle" idx="14"/>
          </p:nvPr>
        </p:nvSpPr>
        <p:spPr>
          <a:xfrm>
            <a:off x="6161271" y="3105029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Space Efficiency and Longevity</a:t>
            </a:r>
            <a:endParaRPr dirty="0"/>
          </a:p>
        </p:txBody>
      </p:sp>
      <p:sp>
        <p:nvSpPr>
          <p:cNvPr id="4336" name="Google Shape;4336;p44"/>
          <p:cNvSpPr txBox="1">
            <a:spLocks noGrp="1"/>
          </p:cNvSpPr>
          <p:nvPr>
            <p:ph type="subTitle" idx="15"/>
          </p:nvPr>
        </p:nvSpPr>
        <p:spPr>
          <a:xfrm>
            <a:off x="6215712" y="3677707"/>
            <a:ext cx="2928288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The compact design fits limited spaces, while the sandbox nature of the game ensures endless and engaging gameplay</a:t>
            </a:r>
            <a:r>
              <a:rPr lang="en-US" dirty="0" smtClean="0"/>
              <a:t>.</a:t>
            </a:r>
            <a:endParaRPr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>
            <a:off x="764350" y="972750"/>
            <a:ext cx="560560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1" name="Google Shape;4241;p39"/>
          <p:cNvPicPr preferRelativeResize="0"/>
          <p:nvPr/>
        </p:nvPicPr>
        <p:blipFill rotWithShape="1">
          <a:blip r:embed="rId3">
            <a:alphaModFix/>
          </a:blip>
          <a:srcRect l="18127" t="17217" r="18133" b="17217"/>
          <a:stretch/>
        </p:blipFill>
        <p:spPr>
          <a:xfrm flipH="1">
            <a:off x="-1053201" y="1167675"/>
            <a:ext cx="2461301" cy="240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242" name="Google Shape;4242;p39"/>
          <p:cNvSpPr txBox="1">
            <a:spLocks noGrp="1"/>
          </p:cNvSpPr>
          <p:nvPr>
            <p:ph type="title"/>
          </p:nvPr>
        </p:nvSpPr>
        <p:spPr>
          <a:xfrm>
            <a:off x="4931782" y="555317"/>
            <a:ext cx="3068229" cy="8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Game </a:t>
            </a:r>
            <a:r>
              <a:rPr lang="en-US" dirty="0"/>
              <a:t>Suit</a:t>
            </a:r>
            <a:endParaRPr dirty="0"/>
          </a:p>
        </p:txBody>
      </p:sp>
      <p:sp>
        <p:nvSpPr>
          <p:cNvPr id="4243" name="Google Shape;4243;p39"/>
          <p:cNvSpPr txBox="1">
            <a:spLocks noGrp="1"/>
          </p:cNvSpPr>
          <p:nvPr>
            <p:ph type="subTitle" idx="1"/>
          </p:nvPr>
        </p:nvSpPr>
        <p:spPr>
          <a:xfrm>
            <a:off x="3860701" y="1383262"/>
            <a:ext cx="503622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The </a:t>
            </a:r>
            <a:r>
              <a:rPr lang="en-US" sz="1400" dirty="0" err="1"/>
              <a:t>AquaGuard</a:t>
            </a:r>
            <a:r>
              <a:rPr lang="en-US" sz="1400" dirty="0"/>
              <a:t> Suit prevents sweat distribution in microgravity. Its moisture-wicking fabric channels sweat, while a sealed outer layer contains fluids. Integrated sensors and trackers monitor movement and collect data, ensuring hygiene and comfort during long missions.</a:t>
            </a:r>
            <a:endParaRPr sz="1400" dirty="0"/>
          </a:p>
        </p:txBody>
      </p:sp>
      <p:sp>
        <p:nvSpPr>
          <p:cNvPr id="4244" name="Google Shape;4244;p39"/>
          <p:cNvSpPr/>
          <p:nvPr/>
        </p:nvSpPr>
        <p:spPr>
          <a:xfrm>
            <a:off x="4443330" y="1363325"/>
            <a:ext cx="404513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39"/>
          <p:cNvSpPr/>
          <p:nvPr/>
        </p:nvSpPr>
        <p:spPr>
          <a:xfrm rot="10800000">
            <a:off x="4699388" y="3904988"/>
            <a:ext cx="21900" cy="28650"/>
          </a:xfrm>
          <a:custGeom>
            <a:avLst/>
            <a:gdLst/>
            <a:ahLst/>
            <a:cxnLst/>
            <a:rect l="l" t="t" r="r" b="b"/>
            <a:pathLst>
              <a:path w="876" h="1146" extrusionOk="0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46" name="Google Shape;4246;p39"/>
          <p:cNvGrpSpPr/>
          <p:nvPr/>
        </p:nvGrpSpPr>
        <p:grpSpPr>
          <a:xfrm>
            <a:off x="8481021" y="645865"/>
            <a:ext cx="250508" cy="240094"/>
            <a:chOff x="4181475" y="2388800"/>
            <a:chExt cx="176800" cy="169463"/>
          </a:xfrm>
        </p:grpSpPr>
        <p:sp>
          <p:nvSpPr>
            <p:cNvPr id="4247" name="Google Shape;4247;p39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9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339" y="382578"/>
            <a:ext cx="2444540" cy="2231978"/>
          </a:xfrm>
          <a:prstGeom prst="rect">
            <a:avLst/>
          </a:prstGeom>
        </p:spPr>
      </p:pic>
      <p:sp>
        <p:nvSpPr>
          <p:cNvPr id="19" name="Google Shape;4242;p39"/>
          <p:cNvSpPr txBox="1">
            <a:spLocks/>
          </p:cNvSpPr>
          <p:nvPr/>
        </p:nvSpPr>
        <p:spPr>
          <a:xfrm>
            <a:off x="4931782" y="2614556"/>
            <a:ext cx="3068229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helsea Market"/>
              <a:buNone/>
              <a:defRPr sz="42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helsea Market"/>
              <a:buNone/>
              <a:defRPr sz="42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helsea Market"/>
              <a:buNone/>
              <a:defRPr sz="42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helsea Market"/>
              <a:buNone/>
              <a:defRPr sz="42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helsea Market"/>
              <a:buNone/>
              <a:defRPr sz="42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helsea Market"/>
              <a:buNone/>
              <a:defRPr sz="42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helsea Market"/>
              <a:buNone/>
              <a:defRPr sz="42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helsea Market"/>
              <a:buNone/>
              <a:defRPr sz="42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Chelsea Market"/>
              <a:buNone/>
              <a:defRPr sz="42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dirty="0" smtClean="0"/>
              <a:t>3D MODEL</a:t>
            </a:r>
            <a:endParaRPr lang="en-US" dirty="0"/>
          </a:p>
        </p:txBody>
      </p:sp>
      <p:sp>
        <p:nvSpPr>
          <p:cNvPr id="20" name="Google Shape;4243;p39"/>
          <p:cNvSpPr txBox="1">
            <a:spLocks/>
          </p:cNvSpPr>
          <p:nvPr/>
        </p:nvSpPr>
        <p:spPr>
          <a:xfrm>
            <a:off x="3849566" y="3472556"/>
            <a:ext cx="5036220" cy="1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None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None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None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None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None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None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None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None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None/>
              <a:defRPr sz="2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400" dirty="0"/>
              <a:t>D</a:t>
            </a:r>
            <a:r>
              <a:rPr lang="en-US" sz="1400" dirty="0" smtClean="0"/>
              <a:t>emonstrates </a:t>
            </a:r>
            <a:r>
              <a:rPr lang="en-US" sz="1400" dirty="0"/>
              <a:t>a 3D training model allowing users to perform exercises with adjustable tension. It features seating for stability, providing a safe environment for astronauts to enhance physical fitness in microgravity.</a:t>
            </a:r>
          </a:p>
        </p:txBody>
      </p:sp>
      <p:sp>
        <p:nvSpPr>
          <p:cNvPr id="21" name="Google Shape;4244;p39"/>
          <p:cNvSpPr/>
          <p:nvPr/>
        </p:nvSpPr>
        <p:spPr>
          <a:xfrm>
            <a:off x="4443330" y="3422564"/>
            <a:ext cx="404513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4246;p39"/>
          <p:cNvGrpSpPr/>
          <p:nvPr/>
        </p:nvGrpSpPr>
        <p:grpSpPr>
          <a:xfrm>
            <a:off x="4681274" y="112768"/>
            <a:ext cx="250508" cy="240094"/>
            <a:chOff x="4181475" y="2388800"/>
            <a:chExt cx="176800" cy="169463"/>
          </a:xfrm>
        </p:grpSpPr>
        <p:sp>
          <p:nvSpPr>
            <p:cNvPr id="23" name="Google Shape;4247;p39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48;p39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246;p39"/>
          <p:cNvGrpSpPr/>
          <p:nvPr/>
        </p:nvGrpSpPr>
        <p:grpSpPr>
          <a:xfrm>
            <a:off x="3849566" y="4553748"/>
            <a:ext cx="250508" cy="240094"/>
            <a:chOff x="4181475" y="2388800"/>
            <a:chExt cx="176800" cy="169463"/>
          </a:xfrm>
        </p:grpSpPr>
        <p:sp>
          <p:nvSpPr>
            <p:cNvPr id="26" name="Google Shape;4247;p39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48;p39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00" y="2750242"/>
            <a:ext cx="2450179" cy="20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IN-GAME INTERFACE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834" name="Google Shape;4834;p55"/>
          <p:cNvGrpSpPr/>
          <p:nvPr/>
        </p:nvGrpSpPr>
        <p:grpSpPr>
          <a:xfrm>
            <a:off x="3497226" y="312802"/>
            <a:ext cx="176800" cy="169463"/>
            <a:chOff x="676275" y="560000"/>
            <a:chExt cx="176800" cy="169463"/>
          </a:xfrm>
        </p:grpSpPr>
        <p:sp>
          <p:nvSpPr>
            <p:cNvPr id="4835" name="Google Shape;4835;p5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7" name="Google Shape;4837;p55"/>
          <p:cNvSpPr/>
          <p:nvPr/>
        </p:nvSpPr>
        <p:spPr>
          <a:xfrm>
            <a:off x="3793975" y="972750"/>
            <a:ext cx="155610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55"/>
          <p:cNvSpPr txBox="1"/>
          <p:nvPr/>
        </p:nvSpPr>
        <p:spPr>
          <a:xfrm>
            <a:off x="4818699" y="3299507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STATISTICS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39" name="Google Shape;4839;p55"/>
          <p:cNvSpPr txBox="1"/>
          <p:nvPr/>
        </p:nvSpPr>
        <p:spPr>
          <a:xfrm>
            <a:off x="4681435" y="3770321"/>
            <a:ext cx="183061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Nanum Gothic" panose="020B0604020202020204" charset="-127"/>
                <a:ea typeface="Nanum Gothic" panose="020B0604020202020204" charset="-127"/>
              </a:rPr>
              <a:t>The game tracks performance metrics, providing insights into fitness and gameplay progress.</a:t>
            </a:r>
            <a:endParaRPr sz="1200" dirty="0">
              <a:solidFill>
                <a:schemeClr val="dk1"/>
              </a:solidFill>
              <a:latin typeface="Nanum Gothic" panose="020B0604020202020204" charset="-127"/>
              <a:ea typeface="Nanum Gothic" panose="020B0604020202020204" charset="-127"/>
              <a:cs typeface="Nanum Gothic"/>
              <a:sym typeface="Nanum Gothic"/>
            </a:endParaRPr>
          </a:p>
        </p:txBody>
      </p:sp>
      <p:sp>
        <p:nvSpPr>
          <p:cNvPr id="4840" name="Google Shape;4840;p55"/>
          <p:cNvSpPr txBox="1"/>
          <p:nvPr/>
        </p:nvSpPr>
        <p:spPr>
          <a:xfrm>
            <a:off x="651718" y="3299473"/>
            <a:ext cx="1690322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GAME MENU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1" name="Google Shape;4841;p55"/>
          <p:cNvSpPr txBox="1"/>
          <p:nvPr/>
        </p:nvSpPr>
        <p:spPr>
          <a:xfrm>
            <a:off x="475667" y="3770321"/>
            <a:ext cx="1873104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Nanum Gothic" panose="020B0604020202020204" charset="-127"/>
                <a:ea typeface="Nanum Gothic" panose="020B0604020202020204" charset="-127"/>
              </a:rPr>
              <a:t>The VR-friendly menu features intuitive icons for easy access to modes, multiplayer, settings, and statistics.</a:t>
            </a:r>
            <a:endParaRPr sz="1200" dirty="0">
              <a:solidFill>
                <a:schemeClr val="dk1"/>
              </a:solidFill>
              <a:latin typeface="Nanum Gothic" panose="020B0604020202020204" charset="-127"/>
              <a:ea typeface="Nanum Gothic" panose="020B0604020202020204" charset="-127"/>
              <a:cs typeface="Nanum Gothic"/>
              <a:sym typeface="Nanum Gothic"/>
            </a:endParaRPr>
          </a:p>
        </p:txBody>
      </p:sp>
      <p:sp>
        <p:nvSpPr>
          <p:cNvPr id="4842" name="Google Shape;4842;p55"/>
          <p:cNvSpPr txBox="1"/>
          <p:nvPr/>
        </p:nvSpPr>
        <p:spPr>
          <a:xfrm>
            <a:off x="2690890" y="3292279"/>
            <a:ext cx="1745668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ACHIEVMENTS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3" name="Google Shape;4843;p55"/>
          <p:cNvSpPr txBox="1"/>
          <p:nvPr/>
        </p:nvSpPr>
        <p:spPr>
          <a:xfrm>
            <a:off x="2601350" y="3736593"/>
            <a:ext cx="1895117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latin typeface="Nanum Gothic" panose="020B0604020202020204" charset="-127"/>
                <a:ea typeface="Nanum Gothic" panose="020B0604020202020204" charset="-127"/>
              </a:rPr>
              <a:t>Achievements reward astronauts for exercises and milestones, promoting fitness and teamwork.</a:t>
            </a:r>
            <a:endParaRPr sz="1200" dirty="0">
              <a:solidFill>
                <a:schemeClr val="dk1"/>
              </a:solidFill>
              <a:latin typeface="Nanum Gothic" panose="020B0604020202020204" charset="-127"/>
              <a:ea typeface="Nanum Gothic" panose="020B0604020202020204" charset="-127"/>
              <a:cs typeface="Nanum Gothic"/>
              <a:sym typeface="Nanum Gothic"/>
            </a:endParaRPr>
          </a:p>
        </p:txBody>
      </p:sp>
      <p:sp>
        <p:nvSpPr>
          <p:cNvPr id="4844" name="Google Shape;4844;p55"/>
          <p:cNvSpPr txBox="1"/>
          <p:nvPr/>
        </p:nvSpPr>
        <p:spPr>
          <a:xfrm>
            <a:off x="6868041" y="3299507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 smtClean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TERRAIN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5" name="Google Shape;4845;p55"/>
          <p:cNvSpPr txBox="1"/>
          <p:nvPr/>
        </p:nvSpPr>
        <p:spPr>
          <a:xfrm>
            <a:off x="6676847" y="3736593"/>
            <a:ext cx="1938488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Nanum Gothic" panose="020B0604020202020204" charset="-127"/>
                <a:ea typeface="Nanum Gothic" panose="020B0604020202020204" charset="-127"/>
                <a:cs typeface="Nanum Gothic"/>
                <a:sym typeface="Nanum Gothic"/>
              </a:rPr>
              <a:t>Procedurally generated terrain offers endless exploration, varied biomes, and combats claustrophobia.</a:t>
            </a:r>
            <a:endParaRPr sz="1200" dirty="0">
              <a:solidFill>
                <a:schemeClr val="dk1"/>
              </a:solidFill>
              <a:latin typeface="Nanum Gothic" panose="020B0604020202020204" charset="-127"/>
              <a:ea typeface="Nanum Gothic" panose="020B0604020202020204" charset="-127"/>
              <a:cs typeface="Nanum Gothic"/>
              <a:sym typeface="Nanum Gothic"/>
            </a:endParaRPr>
          </a:p>
        </p:txBody>
      </p:sp>
      <p:sp>
        <p:nvSpPr>
          <p:cNvPr id="4846" name="Google Shape;4846;p55"/>
          <p:cNvSpPr txBox="1">
            <a:spLocks noGrp="1"/>
          </p:cNvSpPr>
          <p:nvPr>
            <p:ph type="title" idx="4294967295"/>
          </p:nvPr>
        </p:nvSpPr>
        <p:spPr>
          <a:xfrm>
            <a:off x="952200" y="1684950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700" dirty="0" smtClean="0">
                <a:solidFill>
                  <a:schemeClr val="accent2"/>
                </a:solidFill>
              </a:rPr>
              <a:t/>
            </a:r>
            <a:br>
              <a:rPr lang="ru-RU" sz="5700" dirty="0" smtClean="0">
                <a:solidFill>
                  <a:schemeClr val="accent2"/>
                </a:solidFill>
              </a:rPr>
            </a:br>
            <a:endParaRPr sz="5700" dirty="0">
              <a:solidFill>
                <a:schemeClr val="accent2"/>
              </a:solidFill>
            </a:endParaRPr>
          </a:p>
        </p:txBody>
      </p:sp>
      <p:sp>
        <p:nvSpPr>
          <p:cNvPr id="4847" name="Google Shape;4847;p55"/>
          <p:cNvSpPr txBox="1">
            <a:spLocks noGrp="1"/>
          </p:cNvSpPr>
          <p:nvPr>
            <p:ph type="title" idx="4294967295"/>
          </p:nvPr>
        </p:nvSpPr>
        <p:spPr>
          <a:xfrm>
            <a:off x="3001550" y="1684950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700" dirty="0" smtClean="0">
                <a:solidFill>
                  <a:schemeClr val="accent2"/>
                </a:solidFill>
              </a:rPr>
              <a:t/>
            </a:r>
            <a:br>
              <a:rPr lang="ru-RU" sz="5700" dirty="0" smtClean="0">
                <a:solidFill>
                  <a:schemeClr val="accent2"/>
                </a:solidFill>
              </a:rPr>
            </a:br>
            <a:endParaRPr sz="5700" dirty="0">
              <a:solidFill>
                <a:schemeClr val="accent2"/>
              </a:solidFill>
            </a:endParaRPr>
          </a:p>
        </p:txBody>
      </p:sp>
      <p:sp>
        <p:nvSpPr>
          <p:cNvPr id="4848" name="Google Shape;4848;p55"/>
          <p:cNvSpPr txBox="1">
            <a:spLocks noGrp="1"/>
          </p:cNvSpPr>
          <p:nvPr>
            <p:ph type="title" idx="4294967295"/>
          </p:nvPr>
        </p:nvSpPr>
        <p:spPr>
          <a:xfrm>
            <a:off x="5050900" y="1684950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700" dirty="0">
                <a:solidFill>
                  <a:schemeClr val="accent2"/>
                </a:solidFill>
              </a:rPr>
              <a:t/>
            </a:r>
            <a:br>
              <a:rPr lang="ru-RU" sz="5700" dirty="0">
                <a:solidFill>
                  <a:schemeClr val="accent2"/>
                </a:solidFill>
              </a:rPr>
            </a:br>
            <a:endParaRPr sz="5700" dirty="0">
              <a:solidFill>
                <a:schemeClr val="accent2"/>
              </a:solidFill>
            </a:endParaRPr>
          </a:p>
        </p:txBody>
      </p:sp>
      <p:sp>
        <p:nvSpPr>
          <p:cNvPr id="4849" name="Google Shape;4849;p55"/>
          <p:cNvSpPr txBox="1">
            <a:spLocks noGrp="1"/>
          </p:cNvSpPr>
          <p:nvPr>
            <p:ph type="title" idx="4294967295"/>
          </p:nvPr>
        </p:nvSpPr>
        <p:spPr>
          <a:xfrm>
            <a:off x="7100250" y="1684950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700" dirty="0">
                <a:solidFill>
                  <a:schemeClr val="accent2"/>
                </a:solidFill>
              </a:rPr>
              <a:t/>
            </a:r>
            <a:br>
              <a:rPr lang="ru-RU" sz="5700" dirty="0">
                <a:solidFill>
                  <a:schemeClr val="accent2"/>
                </a:solidFill>
              </a:rPr>
            </a:br>
            <a:endParaRPr sz="5700" dirty="0">
              <a:solidFill>
                <a:schemeClr val="accent2"/>
              </a:solidFill>
            </a:endParaRPr>
          </a:p>
        </p:txBody>
      </p:sp>
      <p:grpSp>
        <p:nvGrpSpPr>
          <p:cNvPr id="4850" name="Google Shape;4850;p55"/>
          <p:cNvGrpSpPr/>
          <p:nvPr/>
        </p:nvGrpSpPr>
        <p:grpSpPr>
          <a:xfrm>
            <a:off x="841050" y="3044871"/>
            <a:ext cx="7461900" cy="251001"/>
            <a:chOff x="841050" y="2850514"/>
            <a:chExt cx="7461900" cy="251001"/>
          </a:xfrm>
        </p:grpSpPr>
        <p:sp>
          <p:nvSpPr>
            <p:cNvPr id="4851" name="Google Shape;4851;p55"/>
            <p:cNvSpPr/>
            <p:nvPr/>
          </p:nvSpPr>
          <p:spPr>
            <a:xfrm flipH="1">
              <a:off x="1382705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5"/>
            <p:cNvSpPr/>
            <p:nvPr/>
          </p:nvSpPr>
          <p:spPr>
            <a:xfrm flipH="1">
              <a:off x="3443330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5"/>
            <p:cNvSpPr/>
            <p:nvPr/>
          </p:nvSpPr>
          <p:spPr>
            <a:xfrm flipH="1">
              <a:off x="3432055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5"/>
            <p:cNvSpPr/>
            <p:nvPr/>
          </p:nvSpPr>
          <p:spPr>
            <a:xfrm flipH="1">
              <a:off x="5481393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5"/>
            <p:cNvSpPr/>
            <p:nvPr/>
          </p:nvSpPr>
          <p:spPr>
            <a:xfrm flipH="1">
              <a:off x="7530743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56" name="Google Shape;4856;p55"/>
            <p:cNvCxnSpPr/>
            <p:nvPr/>
          </p:nvCxnSpPr>
          <p:spPr>
            <a:xfrm>
              <a:off x="841050" y="2989950"/>
              <a:ext cx="7461900" cy="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9" y="1764557"/>
            <a:ext cx="1832162" cy="12105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24" y="1764557"/>
            <a:ext cx="1904898" cy="119249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32" y="1448438"/>
            <a:ext cx="1498417" cy="15267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317" y="1764557"/>
            <a:ext cx="2278533" cy="1192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37"/>
          <p:cNvSpPr txBox="1"/>
          <p:nvPr/>
        </p:nvSpPr>
        <p:spPr>
          <a:xfrm>
            <a:off x="6748232" y="2728713"/>
            <a:ext cx="1543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0" dirty="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”</a:t>
            </a:r>
            <a:endParaRPr sz="22000" dirty="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146" name="Google Shape;4146;p37"/>
          <p:cNvSpPr txBox="1"/>
          <p:nvPr/>
        </p:nvSpPr>
        <p:spPr>
          <a:xfrm>
            <a:off x="765482" y="799138"/>
            <a:ext cx="1543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0">
                <a:solidFill>
                  <a:schemeClr val="dk1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“</a:t>
            </a:r>
            <a:endParaRPr sz="22000">
              <a:solidFill>
                <a:schemeClr val="dk1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147" name="Google Shape;4147;p37"/>
          <p:cNvSpPr txBox="1">
            <a:spLocks noGrp="1"/>
          </p:cNvSpPr>
          <p:nvPr>
            <p:ph type="title"/>
          </p:nvPr>
        </p:nvSpPr>
        <p:spPr>
          <a:xfrm>
            <a:off x="2790118" y="3339338"/>
            <a:ext cx="40452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—Mathew Ball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49" name="Google Shape;4149;p37"/>
          <p:cNvSpPr/>
          <p:nvPr/>
        </p:nvSpPr>
        <p:spPr>
          <a:xfrm rot="10800000">
            <a:off x="-463187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37"/>
          <p:cNvSpPr/>
          <p:nvPr/>
        </p:nvSpPr>
        <p:spPr>
          <a:xfrm rot="10800000">
            <a:off x="-461812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1" name="Google Shape;4151;p37"/>
          <p:cNvGrpSpPr/>
          <p:nvPr/>
        </p:nvGrpSpPr>
        <p:grpSpPr>
          <a:xfrm flipH="1">
            <a:off x="1957397" y="4119868"/>
            <a:ext cx="176800" cy="169463"/>
            <a:chOff x="676275" y="560000"/>
            <a:chExt cx="176800" cy="169463"/>
          </a:xfrm>
        </p:grpSpPr>
        <p:sp>
          <p:nvSpPr>
            <p:cNvPr id="4152" name="Google Shape;4152;p37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7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4" name="Google Shape;4154;p37"/>
          <p:cNvSpPr/>
          <p:nvPr/>
        </p:nvSpPr>
        <p:spPr>
          <a:xfrm>
            <a:off x="2909207" y="3339338"/>
            <a:ext cx="323850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2045797" y="1307088"/>
            <a:ext cx="4789521" cy="1600500"/>
          </a:xfrm>
        </p:spPr>
        <p:txBody>
          <a:bodyPr/>
          <a:lstStyle/>
          <a:p>
            <a:r>
              <a:rPr lang="en-US" sz="2000" dirty="0" err="1"/>
              <a:t>GravityCraft</a:t>
            </a:r>
            <a:r>
              <a:rPr lang="en-US" sz="2000" dirty="0"/>
              <a:t> has enormous potential to improve the psychological and physical well-being of astronauts during long flights. It can help improve quality of life during and after </a:t>
            </a:r>
            <a:r>
              <a:rPr lang="en-US" sz="2000" dirty="0" smtClean="0"/>
              <a:t>flights, meanwhile 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499</Words>
  <Application>Microsoft Office PowerPoint</Application>
  <PresentationFormat>Экран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Chelsea Market</vt:lpstr>
      <vt:lpstr>Nanum Gothic</vt:lpstr>
      <vt:lpstr>Know The Universe: Astronomy Lesson by Slidesgo</vt:lpstr>
      <vt:lpstr>Innovative VR sandbox game:  GraviCraft</vt:lpstr>
      <vt:lpstr>PROBLEMS OF BEING IN SPACE</vt:lpstr>
      <vt:lpstr>Our Solution</vt:lpstr>
      <vt:lpstr>ADVANTAGES OF GRAVICRAFT</vt:lpstr>
      <vt:lpstr>Game Suit</vt:lpstr>
      <vt:lpstr>IN-GAME INTERFACE</vt:lpstr>
      <vt:lpstr>—Mathew Ball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Innovative VR sandbox game:  GraviCraft</dc:title>
  <cp:lastModifiedBy>Галия</cp:lastModifiedBy>
  <cp:revision>23</cp:revision>
  <dcterms:modified xsi:type="dcterms:W3CDTF">2024-10-06T10:01:47Z</dcterms:modified>
</cp:coreProperties>
</file>